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4129AF-9DBE-4155-BEF0-6FAAC9ADDB54}">
  <a:tblStyle styleId="{F24129AF-9DBE-4155-BEF0-6FAAC9ADD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all of these slides only as necessary when you want to discuss a certain plot with the class. E.g. a question comes up about polar plots, pull up the polar plot slides and walk through it for everyone. Show the agenda slide though to explain the activity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021da44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4021da4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021da44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021da44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021da44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021da44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4021da44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4021da44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021da44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021da44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021da44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021da44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021da44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4021da44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4021da44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4021da44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021da44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021da44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4021da44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4021da44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4021da44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4021da44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4021da4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4021da4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4021da44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4021da44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4021da44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4021da44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021da44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021da44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4021da4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4021da4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4021da44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4021da44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021da44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021da44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4021da44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4021da44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4021da44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4021da44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4021da44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4021da44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46c6ba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46c6ba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4021da44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4021da44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4021da44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4021da44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4021da44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4021da44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4021da44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4021da44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4021da44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4021da44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4021da44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4021da44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4021da44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4021da44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4021da44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4021da44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4021da44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4021da44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4021da44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4021da44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021da4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021da4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4021da44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4021da44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4021da44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4021da44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4021da44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4021da44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4021da44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4021da44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4021da44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4021da44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4021da44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4021da44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4021da44c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4021da44c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4021da44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4021da44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46c6ba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46c6ba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4021da4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4021da4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021da4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021da4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4021da44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4021da44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021da44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4021da44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yer Logo">
  <p:cSld name="Thayer Logo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1" y="3220980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engineering.dartmouth.edu</a:t>
            </a:r>
            <a:endParaRPr sz="1100"/>
          </a:p>
        </p:txBody>
      </p:sp>
      <p:pic>
        <p:nvPicPr>
          <p:cNvPr descr="A close up of a sign&#10;&#10;Description automatically generated"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1122420"/>
            <a:ext cx="5486401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Option">
  <p:cSld name="Title Slide - Dark Option">
    <p:bg>
      <p:bgPr>
        <a:solidFill>
          <a:srgbClr val="00693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571" y="4864687"/>
            <a:ext cx="2294419" cy="2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yer Logo - Dark Option">
  <p:cSld name="Thayer Logo - Dark Option">
    <p:bg>
      <p:bgPr>
        <a:solidFill>
          <a:srgbClr val="00693E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" y="3553232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engineering.dartmouth.edu</a:t>
            </a:r>
            <a:endParaRPr sz="1100"/>
          </a:p>
        </p:txBody>
      </p:sp>
      <p:sp>
        <p:nvSpPr>
          <p:cNvPr id="89" name="Google Shape;89;p13"/>
          <p:cNvSpPr/>
          <p:nvPr/>
        </p:nvSpPr>
        <p:spPr>
          <a:xfrm>
            <a:off x="0" y="4717752"/>
            <a:ext cx="9144000" cy="4257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90" name="Google Shape;9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1244652"/>
            <a:ext cx="5486399" cy="16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24141"/>
              </a:buClr>
              <a:buSzPts val="1800"/>
              <a:buNone/>
              <a:defRPr sz="1800">
                <a:solidFill>
                  <a:srgbClr val="42414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3571" y="4864687"/>
            <a:ext cx="2294419" cy="2095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-sciencedirect-com.dartmouth.idm.oclc.org/science/article/pii/S1352231007006863?via%3Dihu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ookdown.org/david_carslaw/openair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Project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Assignment 4: More on Openair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 Examples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15060" r="14758" t="0"/>
          <a:stretch/>
        </p:blipFill>
        <p:spPr>
          <a:xfrm>
            <a:off x="679863" y="1268054"/>
            <a:ext cx="3792075" cy="335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14458" r="14458" t="0"/>
          <a:stretch/>
        </p:blipFill>
        <p:spPr>
          <a:xfrm>
            <a:off x="4623234" y="1268054"/>
            <a:ext cx="3840900" cy="335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 Examples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21621" l="0" r="0" t="24122"/>
          <a:stretch/>
        </p:blipFill>
        <p:spPr>
          <a:xfrm>
            <a:off x="912850" y="1512800"/>
            <a:ext cx="7318300" cy="246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Frequencies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Summarizes wind speeds and directions by the number of hours a wind is in a certain speed and direction. Can also add pollution data.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(Polar Isopleths)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14458" r="14458" t="0"/>
          <a:stretch/>
        </p:blipFill>
        <p:spPr>
          <a:xfrm>
            <a:off x="2657613" y="1207554"/>
            <a:ext cx="3828775" cy="3342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3917" r="3917" t="0"/>
          <a:stretch/>
        </p:blipFill>
        <p:spPr>
          <a:xfrm>
            <a:off x="2045875" y="1218755"/>
            <a:ext cx="5052231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5117" r="5421" t="0"/>
          <a:stretch/>
        </p:blipFill>
        <p:spPr>
          <a:xfrm>
            <a:off x="2057400" y="1185130"/>
            <a:ext cx="4935967" cy="3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Percentile Rose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Summarizes pollutants tied to wind directions, most crucially shows the distribution of concentrations by direction.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Percentile Rose Examples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23794" r="23794" t="0"/>
          <a:stretch/>
        </p:blipFill>
        <p:spPr>
          <a:xfrm>
            <a:off x="1560988" y="1375629"/>
            <a:ext cx="2755525" cy="3262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23191" r="23495" t="0"/>
          <a:stretch/>
        </p:blipFill>
        <p:spPr>
          <a:xfrm>
            <a:off x="4827488" y="1375629"/>
            <a:ext cx="2755525" cy="320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Plots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Shows the concentrations of a pollutant modeled on a wind speed surface, which can then be plotted on a map with a little work. Also can create a ratio variable of two pollutants and plot that. Shows wind speed dependence. (Analysis of air quality in a street canyon…)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https://www-sciencedirect-com.dartmouth.idm.oclc.org/science/article/pii/S1352231007006863?via%3Dihub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Direction (wd)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Speed (ws)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Date/Time (date)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Examples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15960" r="15064" t="0"/>
          <a:stretch/>
        </p:blipFill>
        <p:spPr>
          <a:xfrm>
            <a:off x="2770437" y="1268051"/>
            <a:ext cx="3603125" cy="3241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As a group, you’ll make several standard and advanced plots with openair using your data. </a:t>
            </a:r>
            <a:r>
              <a:rPr lang="en">
                <a:solidFill>
                  <a:srgbClr val="0000FF"/>
                </a:solidFill>
              </a:rPr>
              <a:t>By the end of class, you </a:t>
            </a:r>
            <a:r>
              <a:rPr lang="en">
                <a:solidFill>
                  <a:srgbClr val="0000FF"/>
                </a:solidFill>
              </a:rPr>
              <a:t>should</a:t>
            </a:r>
            <a:r>
              <a:rPr lang="en">
                <a:solidFill>
                  <a:srgbClr val="0000FF"/>
                </a:solidFill>
              </a:rPr>
              <a:t> have decided what you think your 3 most important or useful figures with regards to your research about your site are.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slides will summarize the information about each figure, and provide larger versions of example plots. You may also want the openair manual: </a:t>
            </a:r>
            <a:r>
              <a:rPr lang="en" sz="2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https://bookdown.org/david_carslaw/openair/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Plots an Annulus that shows changes in pollutant direction over time on different time scales.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 Examples</a:t>
            </a:r>
            <a:endParaRPr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21969" l="0" r="0" t="17490"/>
          <a:stretch/>
        </p:blipFill>
        <p:spPr>
          <a:xfrm>
            <a:off x="572625" y="1185350"/>
            <a:ext cx="3803275" cy="3159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21819" l="0" r="0" t="17078"/>
          <a:stretch/>
        </p:blipFill>
        <p:spPr>
          <a:xfrm>
            <a:off x="4768100" y="1185341"/>
            <a:ext cx="3803275" cy="318485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 Examples</a:t>
            </a:r>
            <a:endParaRPr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21628" l="0" r="0" t="17838"/>
          <a:stretch/>
        </p:blipFill>
        <p:spPr>
          <a:xfrm>
            <a:off x="2524688" y="1268055"/>
            <a:ext cx="4094618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Simply plots pollution level over time for the requested pollutants in the requested time frame. Averaging of values is also possible. Easily reveals data gaps if present.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Pollutant (e.g., pm10)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Date/Time (date)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613" y="1162705"/>
            <a:ext cx="5136775" cy="3492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25" y="1268055"/>
            <a:ext cx="5069550" cy="344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Variation Plots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Uses (and Sources):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Plots pollution over time on several different scales, including a 95% CI of the mean (pink shading). Use in conjunction with polarPlot to find a ws/wd of interest and focus on that.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Columns Required: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 Pollutant (e.g., pm10)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Time/Date (date)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 Examples</a:t>
            </a:r>
            <a:endParaRPr/>
          </a:p>
        </p:txBody>
      </p:sp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463" y="1268050"/>
            <a:ext cx="5067075" cy="343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 Examples</a:t>
            </a:r>
            <a:endParaRPr/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00" y="1342029"/>
            <a:ext cx="4849800" cy="3297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Goal for this week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28650" y="10284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goal for this week is to get ready for your group's preliminary presentation on Friday, specifics of which can be found in Air Quality Project </a:t>
            </a:r>
            <a:r>
              <a:rPr lang="en"/>
              <a:t>Assignment</a:t>
            </a:r>
            <a:r>
              <a:rPr lang="en"/>
              <a:t> #5 on Canvas.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Here is our schedule for the week: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1" name="Google Shape;111;p16"/>
          <p:cNvGraphicFramePr/>
          <p:nvPr/>
        </p:nvGraphicFramePr>
        <p:xfrm>
          <a:off x="765500" y="265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{F24129AF-9DBE-4155-BEF0-6FAAC9ADDB54}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on Openair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Openair tutorial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Wednesday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Research question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Thursday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polished figure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Friday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Preliminary Presentations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Slides in class deck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Proportion Plots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Shows the time series plots as stacked bar charts. Time series is averaged and broken down by the proportion contribution of another variable. Difficult to read with more than 3 or 4 contributions.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Another Factor (...)</a:t>
            </a:r>
            <a:endParaRPr sz="1800"/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 Examples</a:t>
            </a:r>
            <a:endParaRPr/>
          </a:p>
        </p:txBody>
      </p:sp>
      <p:sp>
        <p:nvSpPr>
          <p:cNvPr id="310" name="Google Shape;310;p4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 Examples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88" y="1268055"/>
            <a:ext cx="4986226" cy="3389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Creates a heat map of a pollutant on a field of two variables x and y, often grouped by year. Defaults to x = month and y = hour. Possible to modify many other ways.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Date/Time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More pollutants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 Examples</a:t>
            </a:r>
            <a:endParaRPr/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3"/>
            <a:ext cx="4419600" cy="300474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0453"/>
            <a:ext cx="4419608" cy="3004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 Examples</a:t>
            </a:r>
            <a:endParaRPr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 rotWithShape="1">
          <a:blip r:embed="rId3">
            <a:alphaModFix/>
          </a:blip>
          <a:srcRect b="0" l="0" r="0" t="7561"/>
          <a:stretch/>
        </p:blipFill>
        <p:spPr>
          <a:xfrm>
            <a:off x="1850663" y="1221450"/>
            <a:ext cx="5442675" cy="342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Plot</a:t>
            </a:r>
            <a:endParaRPr/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Plots the pollutant level directly onto a calendar for clear temporal viewing of peak days.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Time/Date (date)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factors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Wd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Other pollutant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Plot Examples</a:t>
            </a:r>
            <a:endParaRPr/>
          </a:p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38" y="1268055"/>
            <a:ext cx="3942563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88" y="1268055"/>
            <a:ext cx="3955574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Trends</a:t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different type of regression averaging: slope is taken between every pair of two points. This is resistant to non-normal data with a non-constant variance, and to outliers. Solid line is Theil-Sen Estimate and Dashed Lines are 95% CI.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Time/Date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Other pollutant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Examples</a:t>
            </a:r>
            <a:endParaRPr/>
          </a:p>
        </p:txBody>
      </p:sp>
      <p:sp>
        <p:nvSpPr>
          <p:cNvPr id="368" name="Google Shape;368;p5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13" y="1125175"/>
            <a:ext cx="5114375" cy="34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You’ll need the openair and tidyverse libraries today (as well as any more you wish to add)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(openair);</a:t>
            </a:r>
            <a:b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(tidyverse);</a:t>
            </a:r>
            <a:b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4444"/>
                </a:solidFill>
              </a:rPr>
              <a:t>Then import your data to operate on it: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dat &lt;- importAURN(site = 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"my1"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, year = 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2005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/>
              <a:t>Remember that your plots should be based on the data from your team’s Germany site.</a:t>
            </a:r>
            <a:endParaRPr i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Examples</a:t>
            </a:r>
            <a:endParaRPr/>
          </a:p>
        </p:txBody>
      </p:sp>
      <p:sp>
        <p:nvSpPr>
          <p:cNvPr id="375" name="Google Shape;375;p5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75" y="1268050"/>
            <a:ext cx="4953850" cy="3367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</a:t>
            </a:r>
            <a:endParaRPr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Another trend type with 95% CI. It is often optimized to include important data but also be quite smooth. This won't necessarily be a straight line! Data can be deseasonalized to remove large impacts of monthly averages.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Time/Date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Other pollutant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550" y="1223225"/>
            <a:ext cx="5066900" cy="3444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63" y="1268050"/>
            <a:ext cx="4994475" cy="3395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 basic data visualization tool for comparing two continuous variables. Can be made more complex through binning, formatting, and adding/making trends, etc.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Pollutants (e.g, no2 and nox)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Other factors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Examples</a:t>
            </a:r>
            <a:endParaRPr/>
          </a:p>
        </p:txBody>
      </p:sp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268054"/>
            <a:ext cx="3891930" cy="3284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45" y="1268054"/>
            <a:ext cx="3891930" cy="3284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Examples</a:t>
            </a:r>
            <a:endParaRPr/>
          </a:p>
        </p:txBody>
      </p:sp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as a team and at your own pace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You'll find lots of plot options in the </a:t>
            </a:r>
            <a:r>
              <a:rPr lang="en"/>
              <a:t>google doc that goes with Assignment #4. Browse through these and play around with your data and the options.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 pick three figures that you believe best support your research question.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DO NOT have to try all provided plot options. Rather, think first what might be the most interesting and useful for your particular dataset.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Summarizes the frequencies of winds of various velocities at a single location.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(Air Pollution Control Engineering)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 Direction (wd)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 Speed (ws)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Date/Time (date)</a:t>
            </a:r>
            <a:endParaRPr sz="30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Examples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24587" r="24820" t="0"/>
          <a:stretch/>
        </p:blipFill>
        <p:spPr>
          <a:xfrm>
            <a:off x="1269925" y="1420454"/>
            <a:ext cx="2581825" cy="3203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16664" r="16916" t="0"/>
          <a:stretch/>
        </p:blipFill>
        <p:spPr>
          <a:xfrm>
            <a:off x="4452375" y="1420454"/>
            <a:ext cx="3421694" cy="3203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Examples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16386" r="16946" t="0"/>
          <a:stretch/>
        </p:blipFill>
        <p:spPr>
          <a:xfrm>
            <a:off x="2795563" y="1268050"/>
            <a:ext cx="3552887" cy="3296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Uses (and Sources):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Summarizes the levels of pollutants associated with certain wind directions.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(Source Region ID using Kernel Smoothing)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Columns Required: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Wind Direction (wd)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 Pollutant (e.g., pm10)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Date/Time (date)</a:t>
            </a:r>
            <a:endParaRPr sz="3100"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